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4" d="100"/>
          <a:sy n="74" d="100"/>
        </p:scale>
        <p:origin x="124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7AA04C-C01E-463E-A05B-65EDDFD364A9}" type="datetimeFigureOut">
              <a:rPr lang="en-CA" smtClean="0"/>
              <a:t>2017-06-29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7D08EE-0633-4BF6-AAD7-B08B50CB7FF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454759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Shape 8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084036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Shape 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47619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Shape 9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454369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517769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Shape 10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555855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Shape 11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989210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Shape 11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75478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Shape 12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670258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948932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Shape 13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589985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Shape 10"/>
          <p:cNvGrpSpPr/>
          <p:nvPr/>
        </p:nvGrpSpPr>
        <p:grpSpPr>
          <a:xfrm>
            <a:off x="6098378" y="6"/>
            <a:ext cx="3045625" cy="2707359"/>
            <a:chOff x="6098378" y="4"/>
            <a:chExt cx="3045625" cy="2030570"/>
          </a:xfrm>
        </p:grpSpPr>
        <p:sp>
          <p:nvSpPr>
            <p:cNvPr id="11" name="Shape 11"/>
            <p:cNvSpPr/>
            <p:nvPr/>
          </p:nvSpPr>
          <p:spPr>
            <a:xfrm>
              <a:off x="8128803" y="15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2" name="Shape 12"/>
            <p:cNvSpPr/>
            <p:nvPr/>
          </p:nvSpPr>
          <p:spPr>
            <a:xfrm flipH="1">
              <a:off x="7113463" y="4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3" name="Shape 13"/>
            <p:cNvSpPr/>
            <p:nvPr/>
          </p:nvSpPr>
          <p:spPr>
            <a:xfrm rot="10800000" flipH="1">
              <a:off x="7113588" y="106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4" name="Shape 14"/>
            <p:cNvSpPr/>
            <p:nvPr/>
          </p:nvSpPr>
          <p:spPr>
            <a:xfrm rot="10800000">
              <a:off x="6098378" y="96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5" name="Shape 15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sp>
        <p:nvSpPr>
          <p:cNvPr id="16" name="Shape 16"/>
          <p:cNvSpPr txBox="1">
            <a:spLocks noGrp="1"/>
          </p:cNvSpPr>
          <p:nvPr>
            <p:ph type="ctrTitle"/>
          </p:nvPr>
        </p:nvSpPr>
        <p:spPr>
          <a:xfrm>
            <a:off x="598100" y="2366963"/>
            <a:ext cx="8222100" cy="11184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ubTitle" idx="1"/>
          </p:nvPr>
        </p:nvSpPr>
        <p:spPr>
          <a:xfrm>
            <a:off x="598088" y="3621217"/>
            <a:ext cx="8222100" cy="577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4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4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4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4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4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4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4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4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xfrm>
            <a:off x="8460431" y="6201586"/>
            <a:ext cx="548700" cy="524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2547821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bg>
      <p:bgPr>
        <a:solidFill>
          <a:schemeClr val="dk1"/>
        </a:solid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hape 20"/>
          <p:cNvGrpSpPr/>
          <p:nvPr/>
        </p:nvGrpSpPr>
        <p:grpSpPr>
          <a:xfrm>
            <a:off x="6098378" y="6"/>
            <a:ext cx="3045625" cy="2707359"/>
            <a:chOff x="6098378" y="4"/>
            <a:chExt cx="3045625" cy="2030570"/>
          </a:xfrm>
        </p:grpSpPr>
        <p:sp>
          <p:nvSpPr>
            <p:cNvPr id="21" name="Shape 21"/>
            <p:cNvSpPr/>
            <p:nvPr/>
          </p:nvSpPr>
          <p:spPr>
            <a:xfrm>
              <a:off x="8128803" y="15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22" name="Shape 22"/>
            <p:cNvSpPr/>
            <p:nvPr/>
          </p:nvSpPr>
          <p:spPr>
            <a:xfrm flipH="1">
              <a:off x="7113463" y="4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23" name="Shape 23"/>
            <p:cNvSpPr/>
            <p:nvPr/>
          </p:nvSpPr>
          <p:spPr>
            <a:xfrm rot="10800000" flipH="1">
              <a:off x="7113588" y="106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24" name="Shape 24"/>
            <p:cNvSpPr/>
            <p:nvPr/>
          </p:nvSpPr>
          <p:spPr>
            <a:xfrm rot="10800000">
              <a:off x="6098378" y="96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25" name="Shape 25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598100" y="2869796"/>
            <a:ext cx="8222100" cy="11184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60431" y="6201586"/>
            <a:ext cx="548700" cy="524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2211178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Shape 29"/>
          <p:cNvGrpSpPr/>
          <p:nvPr/>
        </p:nvGrpSpPr>
        <p:grpSpPr>
          <a:xfrm>
            <a:off x="0" y="5670322"/>
            <a:ext cx="9144000" cy="1080346"/>
            <a:chOff x="0" y="3903669"/>
            <a:chExt cx="9144000" cy="1239925"/>
          </a:xfrm>
        </p:grpSpPr>
        <p:sp>
          <p:nvSpPr>
            <p:cNvPr id="30" name="Shape 30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1" name="Shape 31"/>
            <p:cNvSpPr/>
            <p:nvPr/>
          </p:nvSpPr>
          <p:spPr>
            <a:xfrm flipH="1">
              <a:off x="6181162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2" name="Shape 32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3" name="Shape 33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4" name="Shape 3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sp>
        <p:nvSpPr>
          <p:cNvPr id="35" name="Shape 35"/>
          <p:cNvSpPr txBox="1">
            <a:spLocks noGrp="1"/>
          </p:cNvSpPr>
          <p:nvPr>
            <p:ph type="title"/>
          </p:nvPr>
        </p:nvSpPr>
        <p:spPr>
          <a:xfrm>
            <a:off x="311700" y="546666"/>
            <a:ext cx="8520600" cy="8103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body" idx="1"/>
          </p:nvPr>
        </p:nvSpPr>
        <p:spPr>
          <a:xfrm>
            <a:off x="311700" y="1639833"/>
            <a:ext cx="8520600" cy="44520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sldNum" idx="12"/>
          </p:nvPr>
        </p:nvSpPr>
        <p:spPr>
          <a:xfrm>
            <a:off x="8460431" y="6201586"/>
            <a:ext cx="548700" cy="524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620809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 txBox="1">
            <a:spLocks noGrp="1"/>
          </p:cNvSpPr>
          <p:nvPr>
            <p:ph type="title"/>
          </p:nvPr>
        </p:nvSpPr>
        <p:spPr>
          <a:xfrm>
            <a:off x="311700" y="546666"/>
            <a:ext cx="8520600" cy="8103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body" idx="1"/>
          </p:nvPr>
        </p:nvSpPr>
        <p:spPr>
          <a:xfrm>
            <a:off x="311700" y="1639966"/>
            <a:ext cx="3999900" cy="44520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body" idx="2"/>
          </p:nvPr>
        </p:nvSpPr>
        <p:spPr>
          <a:xfrm>
            <a:off x="4832400" y="1639966"/>
            <a:ext cx="3999900" cy="44520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sldNum" idx="12"/>
          </p:nvPr>
        </p:nvSpPr>
        <p:spPr>
          <a:xfrm>
            <a:off x="8460431" y="6201586"/>
            <a:ext cx="548700" cy="524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>
                <a:solidFill>
                  <a:srgbClr val="434343"/>
                </a:solidFill>
              </a:rPr>
              <a:pPr/>
              <a:t>‹#›</a:t>
            </a:fld>
            <a:endParaRPr lang="en">
              <a:solidFill>
                <a:srgbClr val="43434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4427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 txBox="1">
            <a:spLocks noGrp="1"/>
          </p:cNvSpPr>
          <p:nvPr>
            <p:ph type="title"/>
          </p:nvPr>
        </p:nvSpPr>
        <p:spPr>
          <a:xfrm>
            <a:off x="311700" y="546666"/>
            <a:ext cx="8520600" cy="8103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sldNum" idx="12"/>
          </p:nvPr>
        </p:nvSpPr>
        <p:spPr>
          <a:xfrm>
            <a:off x="8460431" y="6201586"/>
            <a:ext cx="548700" cy="524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>
                <a:solidFill>
                  <a:srgbClr val="434343"/>
                </a:solidFill>
              </a:rPr>
              <a:pPr/>
              <a:t>‹#›</a:t>
            </a:fld>
            <a:endParaRPr lang="en">
              <a:solidFill>
                <a:srgbClr val="43434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6761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 txBox="1">
            <a:spLocks noGrp="1"/>
          </p:cNvSpPr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body" idx="1"/>
          </p:nvPr>
        </p:nvSpPr>
        <p:spPr>
          <a:xfrm>
            <a:off x="311700" y="1954405"/>
            <a:ext cx="2808000" cy="4137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60431" y="6201586"/>
            <a:ext cx="548700" cy="524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>
                <a:solidFill>
                  <a:srgbClr val="434343"/>
                </a:solidFill>
              </a:rPr>
              <a:pPr/>
              <a:t>‹#›</a:t>
            </a:fld>
            <a:endParaRPr lang="en">
              <a:solidFill>
                <a:srgbClr val="43434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9219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bg>
      <p:bgPr>
        <a:solidFill>
          <a:schemeClr val="accent4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Shape 51"/>
          <p:cNvGrpSpPr/>
          <p:nvPr/>
        </p:nvGrpSpPr>
        <p:grpSpPr>
          <a:xfrm>
            <a:off x="6098378" y="6"/>
            <a:ext cx="3045625" cy="2707359"/>
            <a:chOff x="6098378" y="4"/>
            <a:chExt cx="3045625" cy="2030570"/>
          </a:xfrm>
        </p:grpSpPr>
        <p:sp>
          <p:nvSpPr>
            <p:cNvPr id="52" name="Shape 52"/>
            <p:cNvSpPr/>
            <p:nvPr/>
          </p:nvSpPr>
          <p:spPr>
            <a:xfrm>
              <a:off x="8128803" y="15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53" name="Shape 53"/>
            <p:cNvSpPr/>
            <p:nvPr/>
          </p:nvSpPr>
          <p:spPr>
            <a:xfrm flipH="1">
              <a:off x="7113463" y="4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54" name="Shape 54"/>
            <p:cNvSpPr/>
            <p:nvPr/>
          </p:nvSpPr>
          <p:spPr>
            <a:xfrm rot="10800000" flipH="1">
              <a:off x="7113588" y="106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55" name="Shape 55"/>
            <p:cNvSpPr/>
            <p:nvPr/>
          </p:nvSpPr>
          <p:spPr>
            <a:xfrm rot="10800000">
              <a:off x="6098378" y="96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56" name="Shape 56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sp>
        <p:nvSpPr>
          <p:cNvPr id="57" name="Shape 57"/>
          <p:cNvSpPr txBox="1">
            <a:spLocks noGrp="1"/>
          </p:cNvSpPr>
          <p:nvPr>
            <p:ph type="title"/>
          </p:nvPr>
        </p:nvSpPr>
        <p:spPr>
          <a:xfrm>
            <a:off x="490250" y="701800"/>
            <a:ext cx="5618700" cy="54543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8" name="Shape 58"/>
          <p:cNvSpPr txBox="1">
            <a:spLocks noGrp="1"/>
          </p:cNvSpPr>
          <p:nvPr>
            <p:ph type="sldNum" idx="12"/>
          </p:nvPr>
        </p:nvSpPr>
        <p:spPr>
          <a:xfrm>
            <a:off x="8460431" y="6201586"/>
            <a:ext cx="548700" cy="524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4113085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/>
          <p:nvPr/>
        </p:nvSpPr>
        <p:spPr>
          <a:xfrm>
            <a:off x="4572000" y="-233"/>
            <a:ext cx="457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cxnSp>
        <p:nvCxnSpPr>
          <p:cNvPr id="61" name="Shape 61"/>
          <p:cNvCxnSpPr/>
          <p:nvPr/>
        </p:nvCxnSpPr>
        <p:spPr>
          <a:xfrm>
            <a:off x="5029675" y="59940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265500" y="1534800"/>
            <a:ext cx="4045200" cy="20859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subTitle" idx="1"/>
          </p:nvPr>
        </p:nvSpPr>
        <p:spPr>
          <a:xfrm>
            <a:off x="265500" y="3692001"/>
            <a:ext cx="4045200" cy="16923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body" idx="2"/>
          </p:nvPr>
        </p:nvSpPr>
        <p:spPr>
          <a:xfrm>
            <a:off x="4939500" y="965600"/>
            <a:ext cx="3837000" cy="49269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sldNum" idx="12"/>
          </p:nvPr>
        </p:nvSpPr>
        <p:spPr>
          <a:xfrm>
            <a:off x="8460431" y="6201586"/>
            <a:ext cx="548700" cy="524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6516131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 txBox="1">
            <a:spLocks noGrp="1"/>
          </p:cNvSpPr>
          <p:nvPr>
            <p:ph type="body" idx="1"/>
          </p:nvPr>
        </p:nvSpPr>
        <p:spPr>
          <a:xfrm>
            <a:off x="319500" y="5640766"/>
            <a:ext cx="5998800" cy="7983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sldNum" idx="12"/>
          </p:nvPr>
        </p:nvSpPr>
        <p:spPr>
          <a:xfrm>
            <a:off x="8460431" y="6201586"/>
            <a:ext cx="548700" cy="524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>
                <a:solidFill>
                  <a:srgbClr val="434343"/>
                </a:solidFill>
              </a:rPr>
              <a:pPr/>
              <a:t>‹#›</a:t>
            </a:fld>
            <a:endParaRPr lang="en">
              <a:solidFill>
                <a:srgbClr val="43434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13420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bg>
      <p:bgPr>
        <a:solidFill>
          <a:schemeClr val="dk1"/>
        </a:solid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Shape 70"/>
          <p:cNvGrpSpPr/>
          <p:nvPr/>
        </p:nvGrpSpPr>
        <p:grpSpPr>
          <a:xfrm>
            <a:off x="6098378" y="6"/>
            <a:ext cx="3045625" cy="2707359"/>
            <a:chOff x="6098378" y="4"/>
            <a:chExt cx="3045625" cy="2030570"/>
          </a:xfrm>
        </p:grpSpPr>
        <p:sp>
          <p:nvSpPr>
            <p:cNvPr id="71" name="Shape 71"/>
            <p:cNvSpPr/>
            <p:nvPr/>
          </p:nvSpPr>
          <p:spPr>
            <a:xfrm>
              <a:off x="8128803" y="15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72" name="Shape 72"/>
            <p:cNvSpPr/>
            <p:nvPr/>
          </p:nvSpPr>
          <p:spPr>
            <a:xfrm flipH="1">
              <a:off x="7113463" y="4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73" name="Shape 73"/>
            <p:cNvSpPr/>
            <p:nvPr/>
          </p:nvSpPr>
          <p:spPr>
            <a:xfrm rot="10800000" flipH="1">
              <a:off x="7113588" y="106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74" name="Shape 74"/>
            <p:cNvSpPr/>
            <p:nvPr/>
          </p:nvSpPr>
          <p:spPr>
            <a:xfrm rot="10800000">
              <a:off x="6098378" y="96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75" name="Shape 75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sp>
        <p:nvSpPr>
          <p:cNvPr id="76" name="Shape 76"/>
          <p:cNvSpPr txBox="1">
            <a:spLocks noGrp="1"/>
          </p:cNvSpPr>
          <p:nvPr>
            <p:ph type="title"/>
          </p:nvPr>
        </p:nvSpPr>
        <p:spPr>
          <a:xfrm>
            <a:off x="311700" y="1674733"/>
            <a:ext cx="8520600" cy="2707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body" idx="1"/>
          </p:nvPr>
        </p:nvSpPr>
        <p:spPr>
          <a:xfrm>
            <a:off x="311700" y="4492300"/>
            <a:ext cx="8520600" cy="17091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8" name="Shape 78"/>
          <p:cNvSpPr txBox="1">
            <a:spLocks noGrp="1"/>
          </p:cNvSpPr>
          <p:nvPr>
            <p:ph type="sldNum" idx="12"/>
          </p:nvPr>
        </p:nvSpPr>
        <p:spPr>
          <a:xfrm>
            <a:off x="8460431" y="6201586"/>
            <a:ext cx="548700" cy="524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800243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 txBox="1">
            <a:spLocks noGrp="1"/>
          </p:cNvSpPr>
          <p:nvPr>
            <p:ph type="sldNum" idx="12"/>
          </p:nvPr>
        </p:nvSpPr>
        <p:spPr>
          <a:xfrm>
            <a:off x="8460431" y="6201586"/>
            <a:ext cx="548700" cy="524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>
                <a:solidFill>
                  <a:srgbClr val="434343"/>
                </a:solidFill>
              </a:rPr>
              <a:pPr/>
              <a:t>‹#›</a:t>
            </a:fld>
            <a:endParaRPr lang="en">
              <a:solidFill>
                <a:srgbClr val="43434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6090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546666"/>
            <a:ext cx="8520600" cy="810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639833"/>
            <a:ext cx="8520600" cy="4452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defRPr sz="30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Roboto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Roboto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Roboto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Roboto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Roboto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Roboto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Roboto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Roboto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60431" y="6201586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algn="r"/>
            <a:fld id="{00000000-1234-1234-1234-123412341234}" type="slidenum">
              <a:rPr lang="en" sz="1000" kern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pPr algn="r"/>
              <a:t>‹#›</a:t>
            </a:fld>
            <a:endParaRPr lang="en" sz="1000" kern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93701008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>
            <a:spLocks noGrp="1"/>
          </p:cNvSpPr>
          <p:nvPr>
            <p:ph type="ctrTitle"/>
          </p:nvPr>
        </p:nvSpPr>
        <p:spPr>
          <a:xfrm>
            <a:off x="598100" y="2366963"/>
            <a:ext cx="8222100" cy="1118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利亚的祷告</a:t>
            </a:r>
          </a:p>
        </p:txBody>
      </p:sp>
      <p:sp>
        <p:nvSpPr>
          <p:cNvPr id="86" name="Shape 86"/>
          <p:cNvSpPr txBox="1">
            <a:spLocks noGrp="1"/>
          </p:cNvSpPr>
          <p:nvPr>
            <p:ph type="subTitle" idx="1"/>
          </p:nvPr>
        </p:nvSpPr>
        <p:spPr>
          <a:xfrm>
            <a:off x="598088" y="3621217"/>
            <a:ext cx="8222100" cy="577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创世记廿九31-35</a:t>
            </a:r>
          </a:p>
        </p:txBody>
      </p:sp>
    </p:spTree>
    <p:extLst>
      <p:ext uri="{BB962C8B-B14F-4D97-AF65-F5344CB8AC3E}">
        <p14:creationId xmlns:p14="http://schemas.microsoft.com/office/powerpoint/2010/main" val="10765170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 txBox="1">
            <a:spLocks noGrp="1"/>
          </p:cNvSpPr>
          <p:nvPr>
            <p:ph type="title"/>
          </p:nvPr>
        </p:nvSpPr>
        <p:spPr>
          <a:xfrm>
            <a:off x="311700" y="546666"/>
            <a:ext cx="8520600" cy="8103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创世记廿九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endParaRPr/>
          </a:p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92" name="Shape 92"/>
          <p:cNvSpPr txBox="1">
            <a:spLocks noGrp="1"/>
          </p:cNvSpPr>
          <p:nvPr>
            <p:ph type="body" idx="1"/>
          </p:nvPr>
        </p:nvSpPr>
        <p:spPr>
          <a:xfrm>
            <a:off x="311700" y="1639833"/>
            <a:ext cx="8520600" cy="4452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31 耶和华见利亚失宠，就使她生育，拉结却不生育。 32 利亚怀孕生子，就给他起名叫流便，因而说：“耶和华看见我的苦情，如今我的丈夫必爱我。” 33 她又怀孕生子，就说：“耶和华因为听见我失宠，所以又赐给我这个儿子。”于是给他起名叫西缅。 34 她又怀孕生子，起名叫利未，说：“我给丈夫生了三个儿子，他必与我联合。” 35 她又怀孕生子，说：“这回我要赞美耶和华。”因此给他起名叫犹大。这才停了生育。</a:t>
            </a:r>
          </a:p>
          <a:p>
            <a:pPr lvl="0">
              <a:spcBef>
                <a:spcPts val="0"/>
              </a:spcBef>
              <a:buNone/>
            </a:pPr>
            <a:endParaRPr/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584690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 txBox="1">
            <a:spLocks noGrp="1"/>
          </p:cNvSpPr>
          <p:nvPr>
            <p:ph type="title"/>
          </p:nvPr>
        </p:nvSpPr>
        <p:spPr>
          <a:xfrm>
            <a:off x="311700" y="546666"/>
            <a:ext cx="8520600" cy="8103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利亚的祷告</a:t>
            </a:r>
          </a:p>
          <a:p>
            <a:pPr lvl="0">
              <a:spcBef>
                <a:spcPts val="0"/>
              </a:spcBef>
              <a:buNone/>
            </a:pPr>
            <a:endParaRPr/>
          </a:p>
          <a:p>
            <a:pPr lvl="0">
              <a:spcBef>
                <a:spcPts val="0"/>
              </a:spcBef>
              <a:buNone/>
            </a:pPr>
            <a:endParaRPr/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8" name="Shape 98"/>
          <p:cNvSpPr txBox="1">
            <a:spLocks noGrp="1"/>
          </p:cNvSpPr>
          <p:nvPr>
            <p:ph type="body" idx="1"/>
          </p:nvPr>
        </p:nvSpPr>
        <p:spPr>
          <a:xfrm>
            <a:off x="311700" y="1639833"/>
            <a:ext cx="8520600" cy="4452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  <a:p>
            <a:pPr lvl="0">
              <a:spcBef>
                <a:spcPts val="0"/>
              </a:spcBef>
              <a:buNone/>
            </a:pPr>
            <a:r>
              <a:rPr lang="en"/>
              <a:t>我们对神的误解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神对我们的回应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困境中的感恩赞美</a:t>
            </a:r>
          </a:p>
        </p:txBody>
      </p:sp>
    </p:spTree>
    <p:extLst>
      <p:ext uri="{BB962C8B-B14F-4D97-AF65-F5344CB8AC3E}">
        <p14:creationId xmlns:p14="http://schemas.microsoft.com/office/powerpoint/2010/main" val="29802925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 txBox="1">
            <a:spLocks noGrp="1"/>
          </p:cNvSpPr>
          <p:nvPr>
            <p:ph type="title"/>
          </p:nvPr>
        </p:nvSpPr>
        <p:spPr>
          <a:xfrm>
            <a:off x="311700" y="546666"/>
            <a:ext cx="8520600" cy="8103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我们对神的误解</a:t>
            </a:r>
          </a:p>
          <a:p>
            <a:pPr lvl="0">
              <a:spcBef>
                <a:spcPts val="0"/>
              </a:spcBef>
              <a:buNone/>
            </a:pPr>
            <a:endParaRPr/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4" name="Shape 104"/>
          <p:cNvSpPr txBox="1">
            <a:spLocks noGrp="1"/>
          </p:cNvSpPr>
          <p:nvPr>
            <p:ph type="body" idx="1"/>
          </p:nvPr>
        </p:nvSpPr>
        <p:spPr>
          <a:xfrm>
            <a:off x="311700" y="1639833"/>
            <a:ext cx="8520600" cy="4452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“你必恋慕你丈夫”（创3:16）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（耶稣说：） 人若立志遵着他的旨意行，就必晓得这教训或是出于神，或是我凭着自己说的。（约翰福音七17）</a:t>
            </a:r>
          </a:p>
        </p:txBody>
      </p:sp>
    </p:spTree>
    <p:extLst>
      <p:ext uri="{BB962C8B-B14F-4D97-AF65-F5344CB8AC3E}">
        <p14:creationId xmlns:p14="http://schemas.microsoft.com/office/powerpoint/2010/main" val="35758628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 txBox="1">
            <a:spLocks noGrp="1"/>
          </p:cNvSpPr>
          <p:nvPr>
            <p:ph type="title"/>
          </p:nvPr>
        </p:nvSpPr>
        <p:spPr>
          <a:xfrm>
            <a:off x="311700" y="546666"/>
            <a:ext cx="8520600" cy="8103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神对我们的回应</a:t>
            </a:r>
          </a:p>
          <a:p>
            <a:pPr lvl="0">
              <a:spcBef>
                <a:spcPts val="0"/>
              </a:spcBef>
              <a:buNone/>
            </a:pPr>
            <a:endParaRPr/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10" name="Shape 110"/>
          <p:cNvSpPr txBox="1">
            <a:spLocks noGrp="1"/>
          </p:cNvSpPr>
          <p:nvPr>
            <p:ph type="body" idx="1"/>
          </p:nvPr>
        </p:nvSpPr>
        <p:spPr>
          <a:xfrm>
            <a:off x="311700" y="1443908"/>
            <a:ext cx="8520600" cy="4452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 创49: 8 犹大啊，你弟兄们必赞美你，你手必掐住仇敌的颈项，你父亲的儿子们必向你下拜。 9 犹大是个小狮子。我儿啊，你抓了食便上去。你屈下身去，卧如公狮，蹲如母狮，谁敢惹你？ 10 圭必不离犹大，杖必不离他两脚之间，直等细罗[就是“赐平安者”]来到，万民都必归顺。 11 犹大把小驴拴在葡萄树上，把驴驹拴在美好的葡萄树上。他在葡萄酒中洗了衣服，在葡萄汁中洗了袍褂。 12 他的眼睛必因酒红润，他的牙齿必因奶白亮。</a:t>
            </a:r>
          </a:p>
          <a:p>
            <a:pPr lvl="0">
              <a:spcBef>
                <a:spcPts val="0"/>
              </a:spcBef>
              <a:buNone/>
            </a:pPr>
            <a:endParaRPr/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825839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 txBox="1">
            <a:spLocks noGrp="1"/>
          </p:cNvSpPr>
          <p:nvPr>
            <p:ph type="title"/>
          </p:nvPr>
        </p:nvSpPr>
        <p:spPr>
          <a:xfrm>
            <a:off x="311700" y="546666"/>
            <a:ext cx="8520600" cy="8103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神对我们的回应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16" name="Shape 116"/>
          <p:cNvSpPr txBox="1">
            <a:spLocks noGrp="1"/>
          </p:cNvSpPr>
          <p:nvPr>
            <p:ph type="body" idx="1"/>
          </p:nvPr>
        </p:nvSpPr>
        <p:spPr>
          <a:xfrm>
            <a:off x="311700" y="1639833"/>
            <a:ext cx="8520600" cy="4452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 7只是我先前以为于我有益的，我现在因基督都当做有损的。 8 不但如此，我也将万事当做有损的，因我以认识我主基督耶稣为至宝。（腓利比书三7-8）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使徒行传十六25约在半夜，保罗和西拉祷告，唱诗赞美神，众囚犯也侧耳而听。 26 忽然地大震动，甚至监牢的地基都摇动了，监门立刻全开，众囚犯的锁链也都松开了。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525094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 txBox="1">
            <a:spLocks noGrp="1"/>
          </p:cNvSpPr>
          <p:nvPr>
            <p:ph type="title"/>
          </p:nvPr>
        </p:nvSpPr>
        <p:spPr>
          <a:xfrm>
            <a:off x="311700" y="546666"/>
            <a:ext cx="8520600" cy="8103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困境中的感恩赞美</a:t>
            </a:r>
          </a:p>
          <a:p>
            <a:pPr lvl="0">
              <a:spcBef>
                <a:spcPts val="0"/>
              </a:spcBef>
              <a:buNone/>
            </a:pPr>
            <a:endParaRPr/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122" name="Shape 1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517900"/>
            <a:ext cx="9144000" cy="53401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732034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 txBox="1">
            <a:spLocks noGrp="1"/>
          </p:cNvSpPr>
          <p:nvPr>
            <p:ph type="title"/>
          </p:nvPr>
        </p:nvSpPr>
        <p:spPr>
          <a:xfrm>
            <a:off x="311700" y="546666"/>
            <a:ext cx="8520600" cy="8103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困境中的感恩赞美--主啊，我算什么</a:t>
            </a:r>
          </a:p>
          <a:p>
            <a:pPr lvl="0">
              <a:spcBef>
                <a:spcPts val="0"/>
              </a:spcBef>
              <a:buNone/>
            </a:pPr>
            <a:endParaRPr/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28" name="Shape 128"/>
          <p:cNvSpPr txBox="1">
            <a:spLocks noGrp="1"/>
          </p:cNvSpPr>
          <p:nvPr>
            <p:ph type="body" idx="1"/>
          </p:nvPr>
        </p:nvSpPr>
        <p:spPr>
          <a:xfrm>
            <a:off x="311700" y="1639833"/>
            <a:ext cx="8520600" cy="4452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/>
          </a:p>
          <a:p>
            <a:pPr lvl="0" algn="ctr">
              <a:spcBef>
                <a:spcPts val="0"/>
              </a:spcBef>
              <a:buNone/>
            </a:pPr>
            <a:r>
              <a:rPr lang="en"/>
              <a:t>主啊，我算什么, 你竟抬举我，</a:t>
            </a:r>
          </a:p>
          <a:p>
            <a:pPr lvl="0" algn="ctr">
              <a:spcBef>
                <a:spcPts val="0"/>
              </a:spcBef>
              <a:buNone/>
            </a:pPr>
            <a:r>
              <a:rPr lang="en"/>
              <a:t>让我站在你面前，给你唱一首歌.</a:t>
            </a:r>
          </a:p>
          <a:p>
            <a:pPr lvl="0" algn="ctr">
              <a:spcBef>
                <a:spcPts val="0"/>
              </a:spcBef>
              <a:buNone/>
            </a:pPr>
            <a:r>
              <a:rPr lang="en"/>
              <a:t>主啊,我算什么，你竟顾念我，</a:t>
            </a:r>
          </a:p>
          <a:p>
            <a:pPr lvl="0" algn="ctr">
              <a:spcBef>
                <a:spcPts val="0"/>
              </a:spcBef>
              <a:buNone/>
            </a:pPr>
            <a:r>
              <a:rPr lang="en"/>
              <a:t>让我生在中国, 迎接大收割.</a:t>
            </a:r>
          </a:p>
          <a:p>
            <a:pPr lvl="0" algn="ctr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104206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>
            <a:spLocks noGrp="1"/>
          </p:cNvSpPr>
          <p:nvPr>
            <p:ph type="title"/>
          </p:nvPr>
        </p:nvSpPr>
        <p:spPr>
          <a:xfrm>
            <a:off x="311700" y="546666"/>
            <a:ext cx="8520600" cy="8103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困境中的感恩赞美--主啊，我算什么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34" name="Shape 134"/>
          <p:cNvSpPr txBox="1">
            <a:spLocks noGrp="1"/>
          </p:cNvSpPr>
          <p:nvPr>
            <p:ph type="body" idx="1"/>
          </p:nvPr>
        </p:nvSpPr>
        <p:spPr>
          <a:xfrm>
            <a:off x="311700" y="1639833"/>
            <a:ext cx="8520600" cy="4452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/>
              <a:t>大风浪冲着, 逼迫中走着,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/>
              <a:t>你爱我，保护我，一直引导我，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/>
              <a:t>没象断线的风筝，没象凋谢的花朵，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/>
              <a:t>让我成为生命的种子，在你里面活,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/>
              <a:t>我深深呼求你, 你一定要给我做,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/>
              <a:t>明天将会有敬拜的歌声充满每一个角落.</a:t>
            </a:r>
          </a:p>
          <a:p>
            <a:pPr lvl="0" algn="ctr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325025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 txBox="1">
            <a:spLocks noGrp="1"/>
          </p:cNvSpPr>
          <p:nvPr>
            <p:ph type="title"/>
          </p:nvPr>
        </p:nvSpPr>
        <p:spPr>
          <a:xfrm>
            <a:off x="311700" y="546666"/>
            <a:ext cx="8520600" cy="8103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结语</a:t>
            </a:r>
          </a:p>
          <a:p>
            <a:pPr lvl="0">
              <a:spcBef>
                <a:spcPts val="0"/>
              </a:spcBef>
              <a:buNone/>
            </a:pPr>
            <a:endParaRPr/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40" name="Shape 140"/>
          <p:cNvSpPr txBox="1">
            <a:spLocks noGrp="1"/>
          </p:cNvSpPr>
          <p:nvPr>
            <p:ph type="body" idx="1"/>
          </p:nvPr>
        </p:nvSpPr>
        <p:spPr>
          <a:xfrm>
            <a:off x="311700" y="1639833"/>
            <a:ext cx="8520600" cy="4452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哈利路亚（希伯来语：הַלְּלוּיָהּ‎，希腊语：Αλληλούια，英语：Hallelujah），是希伯来语 “hallal‎”（הַלְּלוּ‎）和“Jah‎”（יָהּ‎）两字单词组成的词语，意为“（让我们）赞美耶和华”或“赞美主”之意，“你们要赞美耶和华”。“Jah”是希伯来人对神的称呼“YHWH”的缩写。</a:t>
            </a:r>
          </a:p>
        </p:txBody>
      </p:sp>
    </p:spTree>
    <p:extLst>
      <p:ext uri="{BB962C8B-B14F-4D97-AF65-F5344CB8AC3E}">
        <p14:creationId xmlns:p14="http://schemas.microsoft.com/office/powerpoint/2010/main" val="2886194825"/>
      </p:ext>
    </p:extLst>
  </p:cSld>
  <p:clrMapOvr>
    <a:masterClrMapping/>
  </p:clrMapOvr>
</p:sld>
</file>

<file path=ppt/theme/theme1.xml><?xml version="1.0" encoding="utf-8"?>
<a:theme xmlns:a="http://schemas.openxmlformats.org/drawingml/2006/main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</TotalTime>
  <Words>283</Words>
  <Application>Microsoft Office PowerPoint</Application>
  <PresentationFormat>On-screen Show (4:3)</PresentationFormat>
  <Paragraphs>34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Roboto</vt:lpstr>
      <vt:lpstr>Arial</vt:lpstr>
      <vt:lpstr>Calibri</vt:lpstr>
      <vt:lpstr>geometric</vt:lpstr>
      <vt:lpstr>利亚的祷告</vt:lpstr>
      <vt:lpstr>创世记廿九  </vt:lpstr>
      <vt:lpstr>利亚的祷告   </vt:lpstr>
      <vt:lpstr>我们对神的误解  </vt:lpstr>
      <vt:lpstr>神对我们的回应  </vt:lpstr>
      <vt:lpstr>神对我们的回应  </vt:lpstr>
      <vt:lpstr>困境中的感恩赞美  </vt:lpstr>
      <vt:lpstr>困境中的感恩赞美--主啊，我算什么  </vt:lpstr>
      <vt:lpstr>困境中的感恩赞美--主啊，我算什么  </vt:lpstr>
      <vt:lpstr>结语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利亚的祷告</dc:title>
  <dc:creator>Teresa</dc:creator>
  <cp:lastModifiedBy>Fanny</cp:lastModifiedBy>
  <cp:revision>1</cp:revision>
  <dcterms:created xsi:type="dcterms:W3CDTF">2017-02-21T15:22:19Z</dcterms:created>
  <dcterms:modified xsi:type="dcterms:W3CDTF">2017-06-29T18:47:10Z</dcterms:modified>
</cp:coreProperties>
</file>